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6"/>
  </p:sldMasterIdLst>
  <p:notesMasterIdLst>
    <p:notesMasterId r:id="rId37"/>
  </p:notesMasterIdLst>
  <p:sldIdLst>
    <p:sldId id="256" r:id="rId7"/>
    <p:sldId id="282" r:id="rId8"/>
    <p:sldId id="278" r:id="rId9"/>
    <p:sldId id="288" r:id="rId10"/>
    <p:sldId id="279" r:id="rId11"/>
    <p:sldId id="294" r:id="rId12"/>
    <p:sldId id="295" r:id="rId13"/>
    <p:sldId id="280" r:id="rId14"/>
    <p:sldId id="291" r:id="rId15"/>
    <p:sldId id="297" r:id="rId16"/>
    <p:sldId id="307" r:id="rId17"/>
    <p:sldId id="284" r:id="rId18"/>
    <p:sldId id="304" r:id="rId19"/>
    <p:sldId id="285" r:id="rId20"/>
    <p:sldId id="286" r:id="rId21"/>
    <p:sldId id="289" r:id="rId22"/>
    <p:sldId id="290" r:id="rId23"/>
    <p:sldId id="293" r:id="rId24"/>
    <p:sldId id="292" r:id="rId25"/>
    <p:sldId id="298" r:id="rId26"/>
    <p:sldId id="300" r:id="rId27"/>
    <p:sldId id="302" r:id="rId28"/>
    <p:sldId id="303" r:id="rId29"/>
    <p:sldId id="301" r:id="rId30"/>
    <p:sldId id="281" r:id="rId31"/>
    <p:sldId id="276" r:id="rId32"/>
    <p:sldId id="305" r:id="rId33"/>
    <p:sldId id="277" r:id="rId34"/>
    <p:sldId id="306" r:id="rId35"/>
    <p:sldId id="296" r:id="rId3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0" roundtripDataSignature="AMtx7mid1MkFPgE5W0GA8FfdMM1oD9up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EB3EE-1BCB-44AC-9B8D-93821292DFC2}" v="114" dt="2020-06-08T09:17:03.312"/>
    <p1510:client id="{1D5EB316-4B51-194B-98C1-2135A4949926}" v="1588" dt="2020-06-08T12:50:20.464"/>
    <p1510:client id="{238C91CF-4D1D-4B24-86F4-A210232AA3A7}" v="142" dt="2020-06-08T09:43:35.216"/>
    <p1510:client id="{270B0C68-0A87-49A7-87C0-5B6CEAA56207}" v="8" dt="2020-06-08T10:44:58.749"/>
    <p1510:client id="{377E3C2E-F0A6-44C2-860B-57AFCEB226CE}" v="7098" dt="2020-06-08T11:38:49.898"/>
    <p1510:client id="{5216471C-2F4C-4DB5-BA3D-77536AE608A0}" v="65" dt="2020-06-08T09:47:04.140"/>
    <p1510:client id="{734794FD-B81E-4530-B093-E22CF7C9F32A}" v="43" dt="2020-06-08T08:14:48.059"/>
    <p1510:client id="{8EEA9D23-7CD0-4B18-9275-DD9D0F0F7A3D}" v="207" dt="2020-06-08T08:07:58.072"/>
    <p1510:client id="{9F0F473E-C9BE-4264-8F00-540E62D66C4B}" v="954" dt="2020-06-08T10:15:14.210"/>
    <p1510:client id="{A2158152-6C11-43CC-A187-EFD1FACD4F0E}" v="48" dt="2020-06-08T08:38:52.775"/>
    <p1510:client id="{CF7A4684-F02B-0B4E-8585-6001A43E8E4C}" v="606" dt="2020-06-08T08:49:51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customschemas.google.com/relationships/presentationmetadata" Target="metadata"/><Relationship Id="rId45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21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78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3967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60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97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2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055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73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269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22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510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394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0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" descr="II_rahmen_neu_tite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"/>
          <p:cNvSpPr txBox="1"/>
          <p:nvPr/>
        </p:nvSpPr>
        <p:spPr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Die Forschungsuniversität in der Helmholtz-Gemeinschaft</a:t>
            </a:r>
            <a:endParaRPr/>
          </a:p>
        </p:txBody>
      </p:sp>
      <p:sp>
        <p:nvSpPr>
          <p:cNvPr id="19" name="Google Shape;19;p6"/>
          <p:cNvSpPr txBox="1"/>
          <p:nvPr/>
        </p:nvSpPr>
        <p:spPr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/>
          </a:p>
        </p:txBody>
      </p:sp>
      <p:pic>
        <p:nvPicPr>
          <p:cNvPr id="20" name="Google Shape;20;p6" descr="KIT-Logo-rgb_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 rot="5400000">
            <a:off x="2123282" y="-532606"/>
            <a:ext cx="4894262" cy="8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 rot="5400000">
            <a:off x="4824413" y="2168525"/>
            <a:ext cx="5759450" cy="208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 rot="5400000">
            <a:off x="569119" y="154781"/>
            <a:ext cx="5759450" cy="61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41021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4646613" y="1198563"/>
            <a:ext cx="41021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6pPr>
            <a:lvl7pPr marL="3200400" lvl="6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7pPr>
            <a:lvl8pPr marL="3657600" lvl="7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8pPr>
            <a:lvl9pPr marL="4114800" lvl="8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 descr="II_rahmen_neu_fol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/>
          <p:nvPr/>
        </p:nvSpPr>
        <p:spPr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5" descr="KIT-Logo-rgb_d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"/>
          <p:cNvSpPr/>
          <p:nvPr/>
        </p:nvSpPr>
        <p:spPr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08.06.2020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Bhttps:/www.kennzeichenbox.de/magazin/kennzeichenmitnahm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795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ublic.opendatasoft.com/explore/dataset/landkreise-in-germany/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Data Analytics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Analyse </a:t>
            </a:r>
            <a:r>
              <a:rPr lang="en-GB" sz="2600" b="1">
                <a:solidFill>
                  <a:schemeClr val="dk2"/>
                </a:solidFill>
              </a:rPr>
              <a:t>der DWD-</a:t>
            </a:r>
            <a:r>
              <a:rPr lang="en-GB" sz="2600" b="1" err="1">
                <a:solidFill>
                  <a:schemeClr val="dk2"/>
                </a:solidFill>
              </a:rPr>
              <a:t>Lufttemperaturdaten</a:t>
            </a:r>
            <a:endParaRPr lang="de-DE" sz="2600" b="1">
              <a:solidFill>
                <a:schemeClr val="dk2"/>
              </a:solidFill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600"/>
            </a:pPr>
            <a:r>
              <a:rPr lang="de-DE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Zihan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Chen, </a:t>
            </a:r>
            <a:r>
              <a:rPr lang="de-DE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Thassilo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Helmold, Gerrit Merz, Robin</a:t>
            </a:r>
            <a:r>
              <a:rPr lang="de-DE" sz="1600" b="1"/>
              <a:t> 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Schnaidt </a:t>
            </a:r>
            <a:r>
              <a:rPr lang="de-DE" sz="1600" b="1"/>
              <a:t>‒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Team 4</a:t>
            </a:r>
            <a:endParaRPr lang="en-DE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window, photo, sitting, table&#10;&#10;Description automatically generated">
            <a:extLst>
              <a:ext uri="{FF2B5EF4-FFF2-40B4-BE49-F238E27FC236}">
                <a16:creationId xmlns:a16="http://schemas.microsoft.com/office/drawing/2014/main" id="{2608ECEC-37CD-47AB-9409-660722E76E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6" y="3737112"/>
            <a:ext cx="8762531" cy="2495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5E83-258D-496E-98D0-9BEE9101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Exploration</a:t>
            </a:r>
            <a:endParaRPr lang="LID4096"/>
          </a:p>
        </p:txBody>
      </p:sp>
      <p:pic>
        <p:nvPicPr>
          <p:cNvPr id="4" name="Picture 3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2EAF9F5B-4E53-4A3C-8AA7-091BCFE45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895350"/>
            <a:ext cx="7410450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2085-D2DB-874B-B3DB-2796A389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Erklärungsmöglichkeiten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DB890-386D-B348-A9D4-CF24B3542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Hamburg</a:t>
            </a:r>
            <a:r>
              <a:rPr lang="en-GB" dirty="0"/>
              <a:t> &amp; Schleswig-Holstein: Maritimes Klima</a:t>
            </a:r>
          </a:p>
          <a:p>
            <a:pPr marL="114300" indent="0">
              <a:buNone/>
            </a:pPr>
            <a:r>
              <a:rPr lang="en-GB" dirty="0">
                <a:sym typeface="Wingdings" panose="05000000000000000000" pitchFamily="2" charset="2"/>
              </a:rPr>
              <a:t>	 Milde Sommer und w</a:t>
            </a:r>
            <a:r>
              <a:rPr lang="de-DE" dirty="0">
                <a:sym typeface="Wingdings" panose="05000000000000000000" pitchFamily="2" charset="2"/>
              </a:rPr>
              <a:t>arme Winter</a:t>
            </a:r>
          </a:p>
          <a:p>
            <a:pPr marL="11430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Berlin, Saarland, Hamburg, Bremen: Kleine Bundesländer</a:t>
            </a:r>
          </a:p>
          <a:p>
            <a:pPr lvl="1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Größere Länder haben es schwerer, ein Ausreißer zu werden, weil sich die Temperaturen über Stationen ausgleichen</a:t>
            </a:r>
          </a:p>
          <a:p>
            <a:pPr lvl="1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Andere warme Regionen werde hier nicht gleich gewertet, weil keine politische Trennung</a:t>
            </a:r>
          </a:p>
          <a:p>
            <a:pPr lvl="1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Aber: Liegt </a:t>
            </a:r>
            <a:r>
              <a:rPr lang="de-DE" i="1" dirty="0">
                <a:sym typeface="Wingdings" panose="05000000000000000000" pitchFamily="2" charset="2"/>
              </a:rPr>
              <a:t>nicht</a:t>
            </a:r>
            <a:r>
              <a:rPr lang="de-DE" dirty="0">
                <a:sym typeface="Wingdings" panose="05000000000000000000" pitchFamily="2" charset="2"/>
              </a:rPr>
              <a:t> an Stadt vs. Land. Wurde getrennt untersucht, kein signifikanter Unterschied (bundesweit und in BW)</a:t>
            </a:r>
          </a:p>
          <a:p>
            <a:pPr marL="5715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Bayern: Höhere Lagen führen zu kälterem Winterklima</a:t>
            </a:r>
          </a:p>
        </p:txBody>
      </p:sp>
    </p:spTree>
    <p:extLst>
      <p:ext uri="{BB962C8B-B14F-4D97-AF65-F5344CB8AC3E}">
        <p14:creationId xmlns:p14="http://schemas.microsoft.com/office/powerpoint/2010/main" val="135346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99E61-8641-6648-8E51-83714572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Regionale Betrachtung: Baden-Württemberg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3EDAF5-DE0A-A54B-8CB4-A9F7ED33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3"/>
            <a:ext cx="8356600" cy="1049337"/>
          </a:xfrm>
        </p:spPr>
        <p:txBody>
          <a:bodyPr/>
          <a:lstStyle/>
          <a:p>
            <a:r>
              <a:rPr lang="de-DE"/>
              <a:t>Suche zunächst nach Stationen, die stark vom Landesdurchschnitt abweichen</a:t>
            </a:r>
          </a:p>
          <a:p>
            <a:r>
              <a:rPr lang="de-DE"/>
              <a:t>Berechnung der Root-</a:t>
            </a:r>
            <a:r>
              <a:rPr lang="de-DE" err="1"/>
              <a:t>Mean</a:t>
            </a:r>
            <a:r>
              <a:rPr lang="de-DE"/>
              <a:t>-</a:t>
            </a:r>
            <a:r>
              <a:rPr lang="de-DE" err="1"/>
              <a:t>Squared-Difference</a:t>
            </a:r>
            <a:r>
              <a:rPr lang="de-DE"/>
              <a:t> zum globalen </a:t>
            </a:r>
            <a:r>
              <a:rPr lang="de-DE" err="1"/>
              <a:t>Mean</a:t>
            </a:r>
            <a:endParaRPr lang="de-DE"/>
          </a:p>
          <a:p>
            <a:pPr marL="114300" indent="0">
              <a:buNone/>
            </a:pPr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064FBB-E752-4CEF-AAA3-F005BD22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87" y="2579407"/>
            <a:ext cx="3312054" cy="223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C58035-F30D-43ED-9395-CD5A44D6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71" y="2495275"/>
            <a:ext cx="34099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93F973D-8988-4C66-9F5F-5893EAD13282}"/>
              </a:ext>
            </a:extLst>
          </p:cNvPr>
          <p:cNvSpPr txBox="1"/>
          <p:nvPr/>
        </p:nvSpPr>
        <p:spPr>
          <a:xfrm>
            <a:off x="2068450" y="4836681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Schwelle: 2,25</a:t>
            </a:r>
          </a:p>
        </p:txBody>
      </p:sp>
    </p:spTree>
    <p:extLst>
      <p:ext uri="{BB962C8B-B14F-4D97-AF65-F5344CB8AC3E}">
        <p14:creationId xmlns:p14="http://schemas.microsoft.com/office/powerpoint/2010/main" val="51991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4075D-63F1-4A0A-ABFF-7080A3DD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Regionale Betrachtung: Baden-Württemberg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6D10CD-DBAF-4C89-93F8-2EBDB651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08" y="3689552"/>
            <a:ext cx="3829584" cy="23530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30A4EC9-4C61-48DA-AC9F-988CF1D58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3" t="3058" r="8604"/>
          <a:stretch/>
        </p:blipFill>
        <p:spPr>
          <a:xfrm>
            <a:off x="296220" y="1304017"/>
            <a:ext cx="8584250" cy="21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6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14A46-03ED-C745-A490-68F0205B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3D8ACA-948F-F242-996B-260F55E61B2F}"/>
              </a:ext>
            </a:extLst>
          </p:cNvPr>
          <p:cNvSpPr txBox="1"/>
          <p:nvPr/>
        </p:nvSpPr>
        <p:spPr>
          <a:xfrm>
            <a:off x="2725982" y="1251857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Richtig oder Falsch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E4DAA3-03C6-B945-AF70-0219BB240E07}"/>
              </a:ext>
            </a:extLst>
          </p:cNvPr>
          <p:cNvSpPr txBox="1"/>
          <p:nvPr/>
        </p:nvSpPr>
        <p:spPr>
          <a:xfrm>
            <a:off x="1757768" y="2102122"/>
            <a:ext cx="562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Nützlich oder weniger nützlich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B589E87-C40A-7C48-AFBF-FFD7BBB45E8D}"/>
              </a:ext>
            </a:extLst>
          </p:cNvPr>
          <p:cNvCxnSpPr>
            <a:cxnSpLocks/>
          </p:cNvCxnSpPr>
          <p:nvPr/>
        </p:nvCxnSpPr>
        <p:spPr>
          <a:xfrm flipV="1">
            <a:off x="2647784" y="1415143"/>
            <a:ext cx="3770234" cy="326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5990F872-5195-4A25-9D81-1CADF5A0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9" y="2915583"/>
            <a:ext cx="2386691" cy="29605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ECB78C-4EE5-491C-8FD8-CC8749106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52" y="2918867"/>
            <a:ext cx="2325481" cy="2969182"/>
          </a:xfrm>
          <a:prstGeom prst="rect">
            <a:avLst/>
          </a:prstGeom>
        </p:spPr>
      </p:pic>
      <p:pic>
        <p:nvPicPr>
          <p:cNvPr id="9" name="Grafik 8" descr="Ein Bild, das Karte enthält.&#10;&#10;Mit sehr hoher Zuverlässigkeit generierte Beschreibung">
            <a:extLst>
              <a:ext uri="{FF2B5EF4-FFF2-40B4-BE49-F238E27FC236}">
                <a16:creationId xmlns:a16="http://schemas.microsoft.com/office/drawing/2014/main" id="{0F4132AC-3C45-4D72-9518-B77D292D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62" y="2916823"/>
            <a:ext cx="2453444" cy="29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3AE8E-48C5-402C-BD16-EF056298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DDDE7A-DFF0-46BF-BBB7-9DB33A027F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/>
                  <a:t>Clustering-Algorithmus: DBSCAN</a:t>
                </a:r>
              </a:p>
              <a:p>
                <a:pPr marL="114300" indent="0">
                  <a:buNone/>
                </a:pPr>
                <a:endParaRPr lang="de-DE"/>
              </a:p>
              <a:p>
                <a:r>
                  <a:rPr lang="de-DE"/>
                  <a:t>Distanz-Metrik:</a:t>
                </a:r>
              </a:p>
              <a:p>
                <a:pPr lvl="1"/>
                <a:r>
                  <a:rPr lang="de-DE"/>
                  <a:t>Geografische Distanz</a:t>
                </a:r>
              </a:p>
              <a:p>
                <a:pPr lvl="1"/>
                <a:r>
                  <a:rPr lang="de-DE"/>
                  <a:t>„Temperaturdistanz“</a:t>
                </a:r>
              </a:p>
              <a:p>
                <a:pPr lvl="1"/>
                <a:endParaRPr lang="de-DE"/>
              </a:p>
              <a:p>
                <a:pPr marL="571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𝑔𝑒𝑜𝑑𝑖𝑠𝑡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𝑡𝑑𝑖𝑠𝑡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𝑡𝑒𝑚𝑝𝑑𝑖𝑠𝑡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DDDE7A-DFF0-46BF-BBB7-9DB33A027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2" t="-2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36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A7233-50DC-4789-A003-2EFFC4C4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 mit Korrelation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D866AA-62E0-4821-B519-A5238865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6" y="1514841"/>
            <a:ext cx="3820058" cy="2372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0DB2F57-6F9F-4471-BD6E-162F8BF1F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0525" y="1088496"/>
                <a:ext cx="8356600" cy="469371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𝑡𝑒𝑚𝑝𝑑𝑖𝑠𝑡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)=1 −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/>
              </a:p>
              <a:p>
                <a:pPr marL="114300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0DB2F57-6F9F-4471-BD6E-162F8BF1F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25" y="1088496"/>
                <a:ext cx="8356600" cy="469371"/>
              </a:xfr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91599767-2E70-444E-B9F4-94157D2A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721" y="4211638"/>
            <a:ext cx="3048425" cy="165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44E66146-366F-44DC-AD94-7F88CE687EF9}"/>
                  </a:ext>
                </a:extLst>
              </p:cNvPr>
              <p:cNvSpPr/>
              <p:nvPr/>
            </p:nvSpPr>
            <p:spPr>
              <a:xfrm>
                <a:off x="7120611" y="2568493"/>
                <a:ext cx="9847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𝑡𝑑𝑖𝑠𝑡</m:t>
                        </m:r>
                      </m:sub>
                    </m:sSub>
                  </m:oMath>
                </a14:m>
                <a:r>
                  <a:rPr lang="de-DE"/>
                  <a:t>= 35</a:t>
                </a: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44E66146-366F-44DC-AD94-7F88CE687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611" y="2568493"/>
                <a:ext cx="984757" cy="307777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058E137-895F-45A7-B0DA-89F2001CD16B}"/>
                  </a:ext>
                </a:extLst>
              </p:cNvPr>
              <p:cNvSpPr/>
              <p:nvPr/>
            </p:nvSpPr>
            <p:spPr>
              <a:xfrm>
                <a:off x="7120611" y="4886539"/>
                <a:ext cx="7145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= 0,6</a:t>
                </a: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058E137-895F-45A7-B0DA-89F2001CD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611" y="4886539"/>
                <a:ext cx="714555" cy="30777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83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B79CB-6F78-44A8-9D2A-FF716EDF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 mit Korrelation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45A409-989C-45EC-A589-1602F45E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20" y="1018927"/>
            <a:ext cx="4055360" cy="51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24FC962-DCE3-4707-A6CF-050F3FB080D6}"/>
                  </a:ext>
                </a:extLst>
              </p:cNvPr>
              <p:cNvSpPr/>
              <p:nvPr/>
            </p:nvSpPr>
            <p:spPr>
              <a:xfrm>
                <a:off x="7065578" y="5387893"/>
                <a:ext cx="9847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𝑡𝑑𝑖𝑠𝑡</m:t>
                        </m:r>
                      </m:sub>
                    </m:sSub>
                  </m:oMath>
                </a14:m>
                <a:r>
                  <a:rPr lang="de-DE"/>
                  <a:t>= 35</a:t>
                </a: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24FC962-DCE3-4707-A6CF-050F3FB08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78" y="5387893"/>
                <a:ext cx="984757" cy="307777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10D9B66-BD2A-4C36-A3D4-0ADA852308DD}"/>
                  </a:ext>
                </a:extLst>
              </p:cNvPr>
              <p:cNvSpPr/>
              <p:nvPr/>
            </p:nvSpPr>
            <p:spPr>
              <a:xfrm>
                <a:off x="7379870" y="5695670"/>
                <a:ext cx="7145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= 0,6</a:t>
                </a: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10D9B66-BD2A-4C36-A3D4-0ADA85230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70" y="5695670"/>
                <a:ext cx="714555" cy="307777"/>
              </a:xfrm>
              <a:prstGeom prst="rect">
                <a:avLst/>
              </a:prstGeom>
              <a:blipFill>
                <a:blip r:embed="rId4"/>
                <a:stretch>
                  <a:fillRect r="-1754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B79CB-6F78-44A8-9D2A-FF716EDF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 mit Korrelation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45A409-989C-45EC-A589-1602F45E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0" y="1397054"/>
            <a:ext cx="3232614" cy="40664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1061686-3B27-4D15-9231-B20BE8DE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61" y="1397054"/>
            <a:ext cx="3305859" cy="4066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F10ECFB-5830-4B85-9F82-6465008E1BFC}"/>
                  </a:ext>
                </a:extLst>
              </p:cNvPr>
              <p:cNvSpPr/>
              <p:nvPr/>
            </p:nvSpPr>
            <p:spPr>
              <a:xfrm>
                <a:off x="2115072" y="5598439"/>
                <a:ext cx="10344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𝑡𝑑𝑖𝑠𝑡</m:t>
                        </m:r>
                      </m:sub>
                    </m:sSub>
                  </m:oMath>
                </a14:m>
                <a:r>
                  <a:rPr lang="de-DE"/>
                  <a:t> = 35</a:t>
                </a: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F10ECFB-5830-4B85-9F82-6465008E1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72" y="5598439"/>
                <a:ext cx="103445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CF223D58-5CF6-45F9-9097-817E0AB195AA}"/>
                  </a:ext>
                </a:extLst>
              </p:cNvPr>
              <p:cNvSpPr/>
              <p:nvPr/>
            </p:nvSpPr>
            <p:spPr>
              <a:xfrm>
                <a:off x="6100658" y="5598439"/>
                <a:ext cx="9350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𝑡𝑑𝑖𝑠𝑡</m:t>
                        </m:r>
                      </m:sub>
                    </m:sSub>
                  </m:oMath>
                </a14:m>
                <a:r>
                  <a:rPr lang="de-DE"/>
                  <a:t> = 1</a:t>
                </a: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CF223D58-5CF6-45F9-9097-817E0AB19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58" y="5598439"/>
                <a:ext cx="935064" cy="307777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9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67C1-238F-48A8-85CA-038CB6B0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Clustering mit Cosinus-Distanz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2388D9-9C9C-4C11-B212-47331C1F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42" y="1058334"/>
            <a:ext cx="4187241" cy="505459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69C07F-B3E4-49BE-9E3D-86BFC101D8E5}"/>
              </a:ext>
            </a:extLst>
          </p:cNvPr>
          <p:cNvSpPr txBox="1"/>
          <p:nvPr/>
        </p:nvSpPr>
        <p:spPr>
          <a:xfrm>
            <a:off x="390525" y="1058334"/>
            <a:ext cx="3498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Clustern nach gemeinsamer Abweichung </a:t>
            </a:r>
          </a:p>
          <a:p>
            <a:r>
              <a:rPr lang="de-DE"/>
              <a:t>vom globalen Trend:</a:t>
            </a:r>
          </a:p>
          <a:p>
            <a:endParaRPr lang="de-DE"/>
          </a:p>
          <a:p>
            <a:r>
              <a:rPr lang="de-DE"/>
              <a:t>Differenz zum globalen Durchschnitt</a:t>
            </a:r>
          </a:p>
          <a:p>
            <a:endParaRPr lang="de-DE"/>
          </a:p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17D8A05D-786E-4B7D-BE2F-A844F1FF28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278201" y="2295426"/>
                <a:ext cx="4418402" cy="469371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𝑡𝑒𝑚𝑝𝑑𝑖𝑠𝑡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𝑐𝑜𝑠𝑖𝑛𝑒𝑑𝑖𝑠𝑡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17D8A05D-786E-4B7D-BE2F-A844F1FF2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278201" y="2295426"/>
                <a:ext cx="4418402" cy="469371"/>
              </a:xfrm>
              <a:blipFill>
                <a:blip r:embed="rId3"/>
                <a:stretch>
                  <a:fillRect b="-5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3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E928-EFEE-40E5-BF81-4F259D50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plan a journey... Das </a:t>
            </a:r>
            <a:r>
              <a:rPr lang="en-GB" dirty="0" err="1"/>
              <a:t>Wichtigste</a:t>
            </a:r>
            <a:r>
              <a:rPr lang="en-GB" dirty="0"/>
              <a:t>: Wetter!</a:t>
            </a:r>
          </a:p>
        </p:txBody>
      </p:sp>
      <p:pic>
        <p:nvPicPr>
          <p:cNvPr id="4" name="Picture 4" descr="A couple of street signs on a pole&#10;&#10;Description generated with very high confidence">
            <a:extLst>
              <a:ext uri="{FF2B5EF4-FFF2-40B4-BE49-F238E27FC236}">
                <a16:creationId xmlns:a16="http://schemas.microsoft.com/office/drawing/2014/main" id="{AC85A060-AEF7-46DE-9740-ECC81625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84" y="1058057"/>
            <a:ext cx="5810631" cy="3907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50851-9787-4E90-8A9E-6ECB4F2CF74E}"/>
              </a:ext>
            </a:extLst>
          </p:cNvPr>
          <p:cNvSpPr txBox="1"/>
          <p:nvPr/>
        </p:nvSpPr>
        <p:spPr>
          <a:xfrm>
            <a:off x="1619225" y="4899619"/>
            <a:ext cx="56044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https://www.kennzeichenbox.de/magazin/kennzeichenmitnahme/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9CDAB-E725-7140-9FEA-674C6C561E3E}"/>
              </a:ext>
            </a:extLst>
          </p:cNvPr>
          <p:cNvSpPr txBox="1"/>
          <p:nvPr/>
        </p:nvSpPr>
        <p:spPr>
          <a:xfrm>
            <a:off x="500932" y="53909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Stadt oder Land?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6B0A9-1759-7E4B-BE05-755C57260AD2}"/>
              </a:ext>
            </a:extLst>
          </p:cNvPr>
          <p:cNvSpPr txBox="1"/>
          <p:nvPr/>
        </p:nvSpPr>
        <p:spPr>
          <a:xfrm>
            <a:off x="1841862" y="576813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Nord oder Süd?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E4F0F-8263-5F46-94CB-93ED2ED28EE8}"/>
              </a:ext>
            </a:extLst>
          </p:cNvPr>
          <p:cNvSpPr txBox="1"/>
          <p:nvPr/>
        </p:nvSpPr>
        <p:spPr>
          <a:xfrm>
            <a:off x="3289694" y="5390984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Meer oder Berge?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3BFC4-EF0A-F643-B3B6-A3E657346B19}"/>
              </a:ext>
            </a:extLst>
          </p:cNvPr>
          <p:cNvSpPr txBox="1"/>
          <p:nvPr/>
        </p:nvSpPr>
        <p:spPr>
          <a:xfrm>
            <a:off x="4915460" y="575616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Welches Bundesland?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133AB-4D1A-8E49-8AF0-1D746A4B77AF}"/>
              </a:ext>
            </a:extLst>
          </p:cNvPr>
          <p:cNvSpPr txBox="1"/>
          <p:nvPr/>
        </p:nvSpPr>
        <p:spPr>
          <a:xfrm>
            <a:off x="6706106" y="5419687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In welcher Jahreszeit?</a:t>
            </a:r>
          </a:p>
        </p:txBody>
      </p:sp>
    </p:spTree>
    <p:extLst>
      <p:ext uri="{BB962C8B-B14F-4D97-AF65-F5344CB8AC3E}">
        <p14:creationId xmlns:p14="http://schemas.microsoft.com/office/powerpoint/2010/main" val="272529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5699-98E5-E44D-810E-55587726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 der Cluster – </a:t>
            </a:r>
            <a:r>
              <a:rPr lang="de-DE"/>
              <a:t>„Cosine“ (1)</a:t>
            </a:r>
            <a:endParaRPr lang="en-DE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FD1141-73E0-DB43-B2FB-F335B400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68" y="929226"/>
            <a:ext cx="6666064" cy="49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5699-98E5-E44D-810E-55587726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 der Cluster – </a:t>
            </a:r>
            <a:r>
              <a:rPr lang="de-DE"/>
              <a:t>„Cosine“ (2)</a:t>
            </a:r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C615B39-BBE0-0C4F-ABD3-964097DB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35" y="896426"/>
            <a:ext cx="6753529" cy="50651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B95420-9E31-D14E-9183-262FBFD8196C}"/>
              </a:ext>
            </a:extLst>
          </p:cNvPr>
          <p:cNvSpPr/>
          <p:nvPr/>
        </p:nvSpPr>
        <p:spPr>
          <a:xfrm>
            <a:off x="6194065" y="2019631"/>
            <a:ext cx="1884459" cy="2886324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07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5699-98E5-E44D-810E-55587726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 der Cluster – </a:t>
            </a:r>
            <a:r>
              <a:rPr lang="de-DE"/>
              <a:t>„Corr-1“</a:t>
            </a:r>
            <a:endParaRPr lang="en-DE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39885-321F-9547-A56F-4DFA92D4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35" y="1739183"/>
            <a:ext cx="4232965" cy="3174724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74BD0D-BD9E-6F40-B0ED-926643D7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39183"/>
            <a:ext cx="4232965" cy="3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2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5699-98E5-E44D-810E-55587726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 der Cluster – </a:t>
            </a:r>
            <a:r>
              <a:rPr lang="de-DE"/>
              <a:t>„Corr-35“</a:t>
            </a:r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B0E0-93E9-104B-8D47-13EEDBFB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743893"/>
            <a:ext cx="4323990" cy="324299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80A5088-D710-7A41-B3E5-B1518049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49" y="1781548"/>
            <a:ext cx="4181170" cy="313587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F7818C-F903-AD49-B3C4-31DA676A4282}"/>
              </a:ext>
            </a:extLst>
          </p:cNvPr>
          <p:cNvCxnSpPr>
            <a:cxnSpLocks/>
          </p:cNvCxnSpPr>
          <p:nvPr/>
        </p:nvCxnSpPr>
        <p:spPr>
          <a:xfrm flipH="1">
            <a:off x="2997642" y="1375576"/>
            <a:ext cx="1431235" cy="1208598"/>
          </a:xfrm>
          <a:prstGeom prst="straightConnector1">
            <a:avLst/>
          </a:prstGeom>
          <a:ln w="19050">
            <a:solidFill>
              <a:srgbClr val="FF9A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AB7931-9190-B146-96EF-90236E607AA6}"/>
              </a:ext>
            </a:extLst>
          </p:cNvPr>
          <p:cNvSpPr txBox="1"/>
          <p:nvPr/>
        </p:nvSpPr>
        <p:spPr>
          <a:xfrm>
            <a:off x="4405024" y="1165733"/>
            <a:ext cx="22422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DE"/>
              <a:t>Oberrheinische Tiefebene</a:t>
            </a:r>
          </a:p>
        </p:txBody>
      </p:sp>
    </p:spTree>
    <p:extLst>
      <p:ext uri="{BB962C8B-B14F-4D97-AF65-F5344CB8AC3E}">
        <p14:creationId xmlns:p14="http://schemas.microsoft.com/office/powerpoint/2010/main" val="3626254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13A7-3BA3-436E-B033-3BAC1C99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Oberrheinische Tiefebene</a:t>
            </a:r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7FA44-B312-4DBE-9E7E-7A7DCBCADD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07" y="1233072"/>
            <a:ext cx="3473450" cy="4646295"/>
          </a:xfrm>
          <a:prstGeom prst="rect">
            <a:avLst/>
          </a:prstGeom>
        </p:spPr>
      </p:pic>
      <p:pic>
        <p:nvPicPr>
          <p:cNvPr id="5" name="Grafik 3">
            <a:extLst>
              <a:ext uri="{FF2B5EF4-FFF2-40B4-BE49-F238E27FC236}">
                <a16:creationId xmlns:a16="http://schemas.microsoft.com/office/drawing/2014/main" id="{B22D8FC9-D716-CE4C-AADA-CD9196B49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55" r="49029"/>
          <a:stretch/>
        </p:blipFill>
        <p:spPr>
          <a:xfrm>
            <a:off x="1300317" y="1229043"/>
            <a:ext cx="2562097" cy="46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622E-69C0-4725-8817-3C563692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Ausblick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931DF-4021-4096-AC45-1C7E7CDB4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Lufttemperaturdaten</a:t>
            </a:r>
            <a:r>
              <a:rPr lang="en-GB"/>
              <a:t> nicht </a:t>
            </a:r>
            <a:r>
              <a:rPr lang="en-GB" err="1"/>
              <a:t>alles</a:t>
            </a:r>
            <a:r>
              <a:rPr lang="en-GB"/>
              <a:t> – </a:t>
            </a:r>
            <a:r>
              <a:rPr lang="en-GB" err="1"/>
              <a:t>Luftfeuchtigkeit</a:t>
            </a:r>
            <a:r>
              <a:rPr lang="en-GB"/>
              <a:t>, </a:t>
            </a:r>
            <a:r>
              <a:rPr lang="en-GB" err="1"/>
              <a:t>Niederschlagsmengen</a:t>
            </a:r>
            <a:r>
              <a:rPr lang="en-GB"/>
              <a:t>, </a:t>
            </a:r>
            <a:r>
              <a:rPr lang="en-GB" err="1"/>
              <a:t>Unwetterhäufigkeit</a:t>
            </a:r>
            <a:r>
              <a:rPr lang="en-GB"/>
              <a:t>, …</a:t>
            </a:r>
          </a:p>
          <a:p>
            <a:r>
              <a:rPr lang="en-GB" err="1"/>
              <a:t>Domänenwissen</a:t>
            </a:r>
            <a:r>
              <a:rPr lang="en-GB"/>
              <a:t> und </a:t>
            </a:r>
            <a:r>
              <a:rPr lang="en-GB" err="1"/>
              <a:t>Datenanalyse</a:t>
            </a:r>
            <a:r>
              <a:rPr lang="en-GB"/>
              <a:t> </a:t>
            </a:r>
            <a:r>
              <a:rPr lang="en-GB" err="1"/>
              <a:t>verknüpfen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EAC16-34FD-4036-925F-96EA2B2FD7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88" y="2392363"/>
            <a:ext cx="3422650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2000" cy="56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 you for your attention!</a:t>
            </a:r>
            <a:endParaRPr/>
          </a:p>
        </p:txBody>
      </p:sp>
      <p:sp>
        <p:nvSpPr>
          <p:cNvPr id="4" name="AutoShape 2" descr="Conditional Risk">
            <a:extLst>
              <a:ext uri="{FF2B5EF4-FFF2-40B4-BE49-F238E27FC236}">
                <a16:creationId xmlns:a16="http://schemas.microsoft.com/office/drawing/2014/main" id="{CBB73AD4-2AC1-40B3-A139-EF6197A0AE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F4DCCC1-D30B-4A17-843A-EF4BB543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20" y="1156736"/>
            <a:ext cx="5118960" cy="433650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3F4FB14-695F-42A6-A5BB-D5A31EA012A0}"/>
              </a:ext>
            </a:extLst>
          </p:cNvPr>
          <p:cNvSpPr/>
          <p:nvPr/>
        </p:nvSpPr>
        <p:spPr>
          <a:xfrm>
            <a:off x="3786482" y="5701264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hlinkClick r:id="rId4"/>
              </a:rPr>
              <a:t>https://xkcd.com/795/</a:t>
            </a:r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EB80-559A-4066-8714-5E2E16D2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Backup Slides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BE8A-043A-489B-B4DD-757E59C74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B664A-B5C8-4804-9337-B73D285A9A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7177"/>
            <a:ext cx="5880099" cy="40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7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44FB-0376-47CC-9258-60EC392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Backup Slides - Data Provision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41BA1-D97A-45BB-888D-8ED87F99D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Herausforderung</a:t>
            </a:r>
            <a:r>
              <a:rPr lang="en-GB"/>
              <a:t>: </a:t>
            </a:r>
            <a:r>
              <a:rPr lang="en-GB" err="1"/>
              <a:t>Daten-Infrastruktur</a:t>
            </a:r>
            <a:endParaRPr lang="en-GB"/>
          </a:p>
          <a:p>
            <a:endParaRPr lang="en-GB"/>
          </a:p>
          <a:p>
            <a:r>
              <a:rPr lang="en-GB" err="1"/>
              <a:t>Bereitgestelltes</a:t>
            </a:r>
            <a:r>
              <a:rPr lang="en-GB"/>
              <a:t> Docker-Image (</a:t>
            </a:r>
            <a:r>
              <a:rPr lang="en-GB" err="1"/>
              <a:t>kleine</a:t>
            </a:r>
            <a:r>
              <a:rPr lang="en-GB"/>
              <a:t> Version),</a:t>
            </a:r>
            <a:br>
              <a:rPr lang="en-GB"/>
            </a:br>
            <a:r>
              <a:rPr lang="en-GB" err="1"/>
              <a:t>gehostet</a:t>
            </a:r>
            <a:r>
              <a:rPr lang="en-GB"/>
              <a:t> auf </a:t>
            </a:r>
            <a:r>
              <a:rPr lang="en-GB" err="1"/>
              <a:t>bwCloud</a:t>
            </a:r>
            <a:r>
              <a:rPr lang="en-GB"/>
              <a:t>-Server</a:t>
            </a:r>
          </a:p>
          <a:p>
            <a:r>
              <a:rPr lang="en-GB" err="1"/>
              <a:t>Abruf</a:t>
            </a:r>
            <a:r>
              <a:rPr lang="en-GB"/>
              <a:t> der </a:t>
            </a:r>
            <a:r>
              <a:rPr lang="en-GB" err="1"/>
              <a:t>benötigten</a:t>
            </a:r>
            <a:r>
              <a:rPr lang="en-GB"/>
              <a:t> </a:t>
            </a:r>
            <a:r>
              <a:rPr lang="en-GB" err="1"/>
              <a:t>Daten</a:t>
            </a:r>
            <a:r>
              <a:rPr lang="en-GB"/>
              <a:t> </a:t>
            </a:r>
            <a:r>
              <a:rPr lang="en-GB" err="1"/>
              <a:t>aus</a:t>
            </a:r>
            <a:r>
              <a:rPr lang="en-GB"/>
              <a:t> der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Python-</a:t>
            </a:r>
            <a:r>
              <a:rPr lang="en-GB" err="1"/>
              <a:t>Skripts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5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D4D1-4601-44F9-8A3C-23482027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Backup Slides</a:t>
            </a:r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4D8C-D24C-4D81-A34E-364FE361F1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1198563"/>
            <a:ext cx="4521200" cy="48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E695-397C-45E5-AE7C-23AC4D2E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DDE66-FFFA-4A4A-94DF-F9C1E0231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Zuordnung</a:t>
            </a:r>
            <a:r>
              <a:rPr lang="en-GB" dirty="0"/>
              <a:t> von </a:t>
            </a:r>
            <a:r>
              <a:rPr lang="en-GB" dirty="0" err="1"/>
              <a:t>Messstationen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Landkreisen</a:t>
            </a:r>
            <a:r>
              <a:rPr lang="en-GB" dirty="0"/>
              <a:t> </a:t>
            </a:r>
            <a:r>
              <a:rPr lang="en-GB" dirty="0" err="1"/>
              <a:t>mittels</a:t>
            </a:r>
            <a:r>
              <a:rPr lang="en-GB" dirty="0"/>
              <a:t> </a:t>
            </a:r>
            <a:r>
              <a:rPr lang="en-GB" dirty="0" err="1"/>
              <a:t>geopandas.contains</a:t>
            </a:r>
            <a:r>
              <a:rPr lang="en-GB" dirty="0"/>
              <a:t>() </a:t>
            </a:r>
            <a:r>
              <a:rPr lang="en-GB" dirty="0" err="1"/>
              <a:t>Funktion</a:t>
            </a:r>
            <a:r>
              <a:rPr lang="en-GB" dirty="0"/>
              <a:t> und </a:t>
            </a:r>
            <a:r>
              <a:rPr lang="en-GB" dirty="0" err="1"/>
              <a:t>OpenDataSoft-Daten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Folium-</a:t>
            </a:r>
            <a:r>
              <a:rPr lang="en-GB" dirty="0" err="1"/>
              <a:t>Kartenbibliothek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OpenStreetmap-</a:t>
            </a:r>
            <a:r>
              <a:rPr lang="en-GB" dirty="0" err="1"/>
              <a:t>Daten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5D781-37BD-452A-BCA7-DFA77F919649}"/>
              </a:ext>
            </a:extLst>
          </p:cNvPr>
          <p:cNvSpPr txBox="1"/>
          <p:nvPr/>
        </p:nvSpPr>
        <p:spPr>
          <a:xfrm>
            <a:off x="706609" y="2607235"/>
            <a:ext cx="63847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2"/>
              </a:rPr>
              <a:t>https://public.opendatasoft.com/explore/dataset/landkreise-in-germany/table/</a:t>
            </a:r>
            <a:endParaRPr lang="en-US" sz="800" dirty="0"/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5B1C01A2-B39F-4EE0-AC97-9E10DBBA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95" y="3281178"/>
            <a:ext cx="3424186" cy="2674450"/>
          </a:xfrm>
          <a:prstGeom prst="rect">
            <a:avLst/>
          </a:prstGeom>
        </p:spPr>
      </p:pic>
      <p:pic>
        <p:nvPicPr>
          <p:cNvPr id="8" name="Picture 8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633E363-EE71-4EB9-B292-97898E670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92"/>
          <a:stretch/>
        </p:blipFill>
        <p:spPr>
          <a:xfrm>
            <a:off x="794555" y="1966179"/>
            <a:ext cx="7224394" cy="611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E9C6E8-09CF-4CEA-B6CE-72A434EFAB61}"/>
              </a:ext>
            </a:extLst>
          </p:cNvPr>
          <p:cNvSpPr txBox="1"/>
          <p:nvPr/>
        </p:nvSpPr>
        <p:spPr>
          <a:xfrm>
            <a:off x="1323751" y="5990670"/>
            <a:ext cx="72243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Visualisierung Anzahl der Lufttemperatur-Messstationsanzahl in den Landkreisen.</a:t>
            </a:r>
          </a:p>
        </p:txBody>
      </p:sp>
    </p:spTree>
    <p:extLst>
      <p:ext uri="{BB962C8B-B14F-4D97-AF65-F5344CB8AC3E}">
        <p14:creationId xmlns:p14="http://schemas.microsoft.com/office/powerpoint/2010/main" val="164167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454F-2F35-4BF9-BAF8-08E1F32F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Backup Slides - Data Exploration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E3F5-765E-4EF8-BE4C-0EC8B3F01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Monatliche</a:t>
            </a:r>
            <a:r>
              <a:rPr lang="en-GB" dirty="0"/>
              <a:t> </a:t>
            </a:r>
            <a:r>
              <a:rPr lang="en-GB" dirty="0" err="1"/>
              <a:t>Durchschnittstemperatur</a:t>
            </a:r>
            <a:r>
              <a:rPr lang="en-GB" dirty="0"/>
              <a:t> auf </a:t>
            </a:r>
            <a:r>
              <a:rPr lang="en-GB" dirty="0" err="1"/>
              <a:t>Bundeslandebene</a:t>
            </a:r>
            <a:r>
              <a:rPr lang="en-GB" dirty="0"/>
              <a:t> (2010-19) [Video]</a:t>
            </a:r>
          </a:p>
          <a:p>
            <a:endParaRPr lang="LID4096"/>
          </a:p>
        </p:txBody>
      </p:sp>
      <p:pic>
        <p:nvPicPr>
          <p:cNvPr id="4" name="tempsAnim-5FPS">
            <a:hlinkClick r:id="" action="ppaction://media"/>
            <a:extLst>
              <a:ext uri="{FF2B5EF4-FFF2-40B4-BE49-F238E27FC236}">
                <a16:creationId xmlns:a16="http://schemas.microsoft.com/office/drawing/2014/main" id="{4B9B1AA9-9516-4EF0-8439-CF876AD35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1355" y="1800792"/>
            <a:ext cx="5318116" cy="42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5C9D-4366-4AA4-B1A2-293454F6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Exploration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E3CE4-B499-4701-B741-323A555F8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 err="1"/>
              <a:t>Jährliche</a:t>
            </a:r>
            <a:r>
              <a:rPr lang="en-GB" sz="1800" dirty="0"/>
              <a:t> </a:t>
            </a:r>
            <a:r>
              <a:rPr lang="en-GB" sz="1800" dirty="0" err="1"/>
              <a:t>Durchschnittstemperaturen</a:t>
            </a:r>
            <a:r>
              <a:rPr lang="en-GB" sz="1800" dirty="0"/>
              <a:t> auf </a:t>
            </a:r>
            <a:r>
              <a:rPr lang="en-GB" sz="1800" dirty="0" err="1"/>
              <a:t>Bundeslandebene</a:t>
            </a:r>
            <a:r>
              <a:rPr lang="en-GB" sz="1800" dirty="0"/>
              <a:t> (2010-2019) [Video]</a:t>
            </a:r>
          </a:p>
          <a:p>
            <a:endParaRPr lang="LID4096"/>
          </a:p>
        </p:txBody>
      </p:sp>
      <p:pic>
        <p:nvPicPr>
          <p:cNvPr id="5" name="tempsAnim">
            <a:hlinkClick r:id="" action="ppaction://media"/>
            <a:extLst>
              <a:ext uri="{FF2B5EF4-FFF2-40B4-BE49-F238E27FC236}">
                <a16:creationId xmlns:a16="http://schemas.microsoft.com/office/drawing/2014/main" id="{86AA7A19-5D62-4FAF-B599-21B604D5F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6515" y="1663701"/>
            <a:ext cx="5625985" cy="45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01C8-CD82-4CE3-B6B7-DB5804DF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Exploration </a:t>
            </a:r>
          </a:p>
        </p:txBody>
      </p:sp>
      <p:pic>
        <p:nvPicPr>
          <p:cNvPr id="5" name="Picture 5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725843B2-44D1-4B25-84F0-D4D6E239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20" y="1018873"/>
            <a:ext cx="6902159" cy="50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73AB-80B5-4834-A198-19083B92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Statistische</a:t>
            </a:r>
            <a:r>
              <a:rPr lang="en-GB"/>
              <a:t> </a:t>
            </a:r>
            <a:r>
              <a:rPr lang="en-GB" err="1"/>
              <a:t>Größen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F91149D-C4ED-408E-97F9-B9A4E0EC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25" y="1038618"/>
            <a:ext cx="6595550" cy="49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73AB-80B5-4834-A198-19083B92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Änderungsrate</a:t>
            </a:r>
            <a:endParaRPr lang="en-US" err="1"/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6FE27B0-1393-499F-8744-5AB04AC3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4" t="7934" r="7932" b="6613"/>
          <a:stretch/>
        </p:blipFill>
        <p:spPr>
          <a:xfrm>
            <a:off x="389614" y="1085080"/>
            <a:ext cx="8364772" cy="49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B49A-7780-4ADD-A5A6-37FAF2A4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Exploration</a:t>
            </a:r>
            <a:endParaRPr lang="en-GB" b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70EAB2-4E5D-42AD-9B19-BB152666A8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6" y="1823878"/>
            <a:ext cx="8322628" cy="32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4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B49A-7780-4ADD-A5A6-37FAF2A4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Exploration - </a:t>
            </a:r>
            <a:r>
              <a:rPr lang="de-DE"/>
              <a:t>Qualitative (4)</a:t>
            </a:r>
            <a:endParaRPr lang="en-GB" b="0"/>
          </a:p>
        </p:txBody>
      </p:sp>
      <p:pic>
        <p:nvPicPr>
          <p:cNvPr id="3" name="tempsAnim" descr="tempsAnim">
            <a:hlinkClick r:id="" action="ppaction://media"/>
            <a:extLst>
              <a:ext uri="{FF2B5EF4-FFF2-40B4-BE49-F238E27FC236}">
                <a16:creationId xmlns:a16="http://schemas.microsoft.com/office/drawing/2014/main" id="{67CFC540-E311-1D44-A5EF-FDE9D607F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4271" y="1455836"/>
            <a:ext cx="5829107" cy="47042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F9F00C-0AE2-D74C-9688-04320184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981869"/>
            <a:ext cx="8356600" cy="4894262"/>
          </a:xfrm>
        </p:spPr>
        <p:txBody>
          <a:bodyPr/>
          <a:lstStyle/>
          <a:p>
            <a:r>
              <a:rPr lang="en-GB" dirty="0" err="1"/>
              <a:t>Jährliche</a:t>
            </a:r>
            <a:r>
              <a:rPr lang="en-GB" dirty="0"/>
              <a:t> </a:t>
            </a:r>
            <a:r>
              <a:rPr lang="en-GB" dirty="0" err="1"/>
              <a:t>Durchschnittstemperatur</a:t>
            </a:r>
            <a:r>
              <a:rPr lang="en-GB" dirty="0"/>
              <a:t> auf </a:t>
            </a:r>
            <a:r>
              <a:rPr lang="en-GB" dirty="0" err="1"/>
              <a:t>Kreisebene</a:t>
            </a:r>
            <a:r>
              <a:rPr lang="en-GB" dirty="0"/>
              <a:t> (2010-19) [Video]</a:t>
            </a:r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0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A3F9C00A6DA2646A83373DB5C567C9C" ma:contentTypeVersion="4" ma:contentTypeDescription="Ein neues Dokument erstellen." ma:contentTypeScope="" ma:versionID="8b6aa882be350898f18eb2884346da6f">
  <xsd:schema xmlns:xsd="http://www.w3.org/2001/XMLSchema" xmlns:xs="http://www.w3.org/2001/XMLSchema" xmlns:p="http://schemas.microsoft.com/office/2006/metadata/properties" xmlns:ns2="c90a51bd-59d7-4800-943c-0daddcaa056f" targetNamespace="http://schemas.microsoft.com/office/2006/metadata/properties" ma:root="true" ma:fieldsID="62c1c79defd3e4dbd9e46db3a9566e99" ns2:_="">
    <xsd:import namespace="c90a51bd-59d7-4800-943c-0daddcaa0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a51bd-59d7-4800-943c-0daddcaa05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A3F9C00A6DA2646A83373DB5C567C9C" ma:contentTypeVersion="4" ma:contentTypeDescription="Ein neues Dokument erstellen." ma:contentTypeScope="" ma:versionID="8b6aa882be350898f18eb2884346da6f">
  <xsd:schema xmlns:xsd="http://www.w3.org/2001/XMLSchema" xmlns:xs="http://www.w3.org/2001/XMLSchema" xmlns:p="http://schemas.microsoft.com/office/2006/metadata/properties" xmlns:ns2="c90a51bd-59d7-4800-943c-0daddcaa056f" targetNamespace="http://schemas.microsoft.com/office/2006/metadata/properties" ma:root="true" ma:fieldsID="62c1c79defd3e4dbd9e46db3a9566e99" ns2:_="">
    <xsd:import namespace="c90a51bd-59d7-4800-943c-0daddcaa0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a51bd-59d7-4800-943c-0daddcaa05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A3F9C00A6DA2646A83373DB5C567C9C" ma:contentTypeVersion="4" ma:contentTypeDescription="Ein neues Dokument erstellen." ma:contentTypeScope="" ma:versionID="8b6aa882be350898f18eb2884346da6f">
  <xsd:schema xmlns:xsd="http://www.w3.org/2001/XMLSchema" xmlns:xs="http://www.w3.org/2001/XMLSchema" xmlns:p="http://schemas.microsoft.com/office/2006/metadata/properties" xmlns:ns2="c90a51bd-59d7-4800-943c-0daddcaa056f" targetNamespace="http://schemas.microsoft.com/office/2006/metadata/properties" ma:root="true" ma:fieldsID="62c1c79defd3e4dbd9e46db3a9566e99" ns2:_="">
    <xsd:import namespace="c90a51bd-59d7-4800-943c-0daddcaa0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a51bd-59d7-4800-943c-0daddcaa05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D97AA8-4A5E-4973-A320-AE2455D1AC1E}">
  <ds:schemaRefs>
    <ds:schemaRef ds:uri="c90a51bd-59d7-4800-943c-0daddcaa05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9D49B0-AEA5-4D45-8F52-74F5417E2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26CE9-B18E-44C5-AEC1-E8EF642888A0}">
  <ds:schemaRefs>
    <ds:schemaRef ds:uri="c90a51bd-59d7-4800-943c-0daddcaa05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B907580F-D87C-4CB6-9DFE-F223678CCD99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c90a51bd-59d7-4800-943c-0daddcaa056f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C95D7EF-E86D-4E10-937C-35E9AC7F41C2}">
  <ds:schemaRefs>
    <ds:schemaRef ds:uri="c90a51bd-59d7-4800-943c-0daddcaa05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481</Words>
  <Application>Microsoft Macintosh PowerPoint</Application>
  <PresentationFormat>On-screen Show (4:3)</PresentationFormat>
  <Paragraphs>101</Paragraphs>
  <Slides>30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Cambria Math</vt:lpstr>
      <vt:lpstr>Arial</vt:lpstr>
      <vt:lpstr>KIT-PPT_Master_dt_2016</vt:lpstr>
      <vt:lpstr>PowerPoint Presentation</vt:lpstr>
      <vt:lpstr>Let’s plan a journey... Das Wichtigste: Wetter!</vt:lpstr>
      <vt:lpstr>Data Pre-Processing</vt:lpstr>
      <vt:lpstr>Data Exploration</vt:lpstr>
      <vt:lpstr>Data Exploration </vt:lpstr>
      <vt:lpstr>Statistische Größen</vt:lpstr>
      <vt:lpstr>Änderungsrate</vt:lpstr>
      <vt:lpstr>Data Exploration</vt:lpstr>
      <vt:lpstr>Data Exploration - Qualitative (4)</vt:lpstr>
      <vt:lpstr>Data Exploration</vt:lpstr>
      <vt:lpstr>Erklärungsmöglichkeiten</vt:lpstr>
      <vt:lpstr>Regionale Betrachtung: Baden-Württemberg</vt:lpstr>
      <vt:lpstr>Regionale Betrachtung: Baden-Württemberg</vt:lpstr>
      <vt:lpstr>Clustering</vt:lpstr>
      <vt:lpstr>Clustering</vt:lpstr>
      <vt:lpstr>Clustering mit Korrelation</vt:lpstr>
      <vt:lpstr>Clustering mit Korrelation</vt:lpstr>
      <vt:lpstr>Clustering mit Korrelation</vt:lpstr>
      <vt:lpstr>Clustering mit Cosinus-Distanz</vt:lpstr>
      <vt:lpstr>Analyse der Cluster – „Cosine“ (1)</vt:lpstr>
      <vt:lpstr>Analyse der Cluster – „Cosine“ (2)</vt:lpstr>
      <vt:lpstr>Analyse der Cluster – „Corr-1“</vt:lpstr>
      <vt:lpstr>Analyse der Cluster – „Corr-35“</vt:lpstr>
      <vt:lpstr>Oberrheinische Tiefebene</vt:lpstr>
      <vt:lpstr>Ausblick</vt:lpstr>
      <vt:lpstr>Thank you for your attention!</vt:lpstr>
      <vt:lpstr>Backup Slides</vt:lpstr>
      <vt:lpstr>Backup Slides - Data Provision</vt:lpstr>
      <vt:lpstr>Backup Slides</vt:lpstr>
      <vt:lpstr>Backup Slides - Data Exploration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Thassilo Helmold</dc:creator>
  <cp:lastModifiedBy>Schnaidt, Robin</cp:lastModifiedBy>
  <cp:revision>9</cp:revision>
  <dcterms:created xsi:type="dcterms:W3CDTF">2020-05-11T08:33:12Z</dcterms:created>
  <dcterms:modified xsi:type="dcterms:W3CDTF">2020-06-08T15:03:54Z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0x0101002A3F9C00A6DA2646A83373DB5C567C9C</vt:lpwstr>
  </property>
</Properties>
</file>